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58" r:id="rId5"/>
    <p:sldId id="269" r:id="rId6"/>
    <p:sldId id="268" r:id="rId7"/>
    <p:sldId id="259" r:id="rId8"/>
    <p:sldId id="260" r:id="rId9"/>
    <p:sldId id="267" r:id="rId10"/>
    <p:sldId id="261" r:id="rId11"/>
    <p:sldId id="262" r:id="rId12"/>
    <p:sldId id="270" r:id="rId13"/>
    <p:sldId id="271" r:id="rId14"/>
    <p:sldId id="272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F6F1"/>
    <a:srgbClr val="BCFCFC"/>
    <a:srgbClr val="92D9EA"/>
    <a:srgbClr val="6DB2DD"/>
    <a:srgbClr val="7074CA"/>
    <a:srgbClr val="A568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2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0A96B-88E2-911B-189A-64547E42C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05D1E9-8096-861D-1AE5-F090E77DD0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16D72-F03A-2F71-E0B9-05578EF36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457BB-FBE0-CE7B-D7FF-0666C1214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C339A-FC74-3EE1-749F-7E1EB623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2911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40EB4-34FE-D41B-5E19-08CC57BA8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A489F4-6FAB-8CE0-6192-08760B4D1E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3C8DE-E942-A55B-AE90-E1AECBA29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26C7F-B935-2996-B210-3B39589B2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C39C58-7B7B-A440-666D-7104CE62F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846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1ED316-C484-7881-6F58-B6596E9E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4729AA-7F6A-3583-781D-DF16E49198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C2956-0DE3-A608-B1B5-085B3F4FF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28CDB-3496-C888-85B0-31FA03876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0424A-66D3-F8A8-9215-AB4307D46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8906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A316F-2DDA-5E66-8A72-F131F0BE1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3CD0D-F634-4288-9666-456978B3B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D2816-2D98-8BDC-0643-E56B60049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6D40C-AE05-10C1-134A-9B9711D28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85489-4EBC-6223-9A81-D19802A6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4378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C6FAA-83BF-A688-2221-8441E3BBA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E1C159-DA79-A690-ECDB-463C960CCF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A96B58-D479-6A9D-6052-FFDCAB029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FE20B-D889-5002-E1E4-C018C6D56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D38C9-CD85-5ABC-9D77-AD370CE07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054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DB05B-5FCD-632E-E716-0D3C565AE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F4879-254A-7273-E9EB-4822CDED35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2B3C2C-3007-3CE5-2920-4AEC9185B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A88F3-1064-E20C-6A9D-2E206C9CC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06F92-A97F-B42C-BFD5-7FDE5B7A1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1394F9-77F7-88D1-B124-780CBD028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7647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2CEA8-596C-3BB5-7E18-026DC357F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CEB2D-9229-AA9A-B2F0-B243FBD4D4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C59F2-7263-35B2-C88D-96D1E3697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F9360-EEE2-4E33-0CB8-3D0E28FE52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4B7400-C8DE-7F8A-5CFC-870DF86274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0BA14D-8931-24DC-1906-04583E591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58983D-519A-51F9-3547-218A5A72C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ED2512-8022-F44F-5FCD-D74614ED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998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580EA-4912-9DEE-5230-767765AE8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A0E7E8-F6E9-012D-85A3-6B4FDADDB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1D72C-8A77-8035-6E7C-588ACD170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6A492B-9BF4-FB76-A44B-D2B451185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6391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5D7A92-30C7-D42D-E30C-BDCB4C9A6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44CDF0-5A9C-3480-2944-CB48924E6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B99C6-D7B5-A3D9-4AAD-4540F8EF3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5580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1801C-40D4-D0F2-356B-768EFC91B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95151-81BB-33D1-71BB-6C4A94B8A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E20BB-6BE1-43BA-652C-4B8F1C15F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64BB26-12BD-3F82-1284-F5AC0AAFE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B8220D-05AC-ABA3-529B-0F76B9AE5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6ECE82-F8C0-B57B-FA2E-1EB28AE71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884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5EFA1-923B-E019-B5F9-624FFDAA0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1CAB99-3C28-0AFC-BDCB-75FEADD9B9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CB554D-89F6-1FD2-D0E1-50BCE3CFE3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0163E3-D273-259F-041F-EC5DD03AE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83D559-A802-D9C9-B73C-7762ED387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8B9BA-2622-E527-24E3-93ADDA678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4015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277DEB-1822-69DE-61EF-A921EA6D6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1C92E-C243-B62B-321D-256B407461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9CF7C-F2CC-2C9B-AB4A-4E3FA3AFF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FF685-FA31-4993-BEB1-7A6C1BE3C8EE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D907B-18B6-9CC0-1912-7EEAE69D2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03F1-434D-A62B-A419-A6498DDB67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8D2B3-71E0-49BA-8FAD-2140E9A10A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1112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globaldata.com/store/report/taiwan-cards-and-payments-market-analysis/?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EF6BA4-B36F-4BB3-9509-976AE37FB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387" y="316183"/>
            <a:ext cx="3993226" cy="10821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3F1ED5-754C-6C31-DAC7-07D00C012F52}"/>
              </a:ext>
            </a:extLst>
          </p:cNvPr>
          <p:cNvSpPr txBox="1"/>
          <p:nvPr/>
        </p:nvSpPr>
        <p:spPr>
          <a:xfrm flipH="1">
            <a:off x="4442935" y="1533525"/>
            <a:ext cx="33061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92D9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A398B7-C6E6-6D8B-12A2-B9092C0A6C52}"/>
              </a:ext>
            </a:extLst>
          </p:cNvPr>
          <p:cNvSpPr txBox="1"/>
          <p:nvPr/>
        </p:nvSpPr>
        <p:spPr>
          <a:xfrm>
            <a:off x="228600" y="5403044"/>
            <a:ext cx="4943475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srgbClr val="92D9E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Presented By: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3200" b="1" dirty="0">
                <a:solidFill>
                  <a:srgbClr val="92D9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Sumidha Kumari Prasad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srgbClr val="92D9EA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81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FD929B-8178-34CA-EC6A-9AD6C59FDB67}"/>
              </a:ext>
            </a:extLst>
          </p:cNvPr>
          <p:cNvSpPr txBox="1"/>
          <p:nvPr/>
        </p:nvSpPr>
        <p:spPr>
          <a:xfrm rot="10800000" flipH="1" flipV="1">
            <a:off x="569259" y="4498502"/>
            <a:ext cx="7216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Lastly, I would like to run ad on google.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My budget- Rs 10k</a:t>
            </a:r>
            <a:b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</a:b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Why Google Ad?</a:t>
            </a:r>
            <a:b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</a:b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Majority of people uses google to browse.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BB33B1-FA3B-BC08-372C-322AAD840643}"/>
              </a:ext>
            </a:extLst>
          </p:cNvPr>
          <p:cNvSpPr txBox="1"/>
          <p:nvPr/>
        </p:nvSpPr>
        <p:spPr>
          <a:xfrm>
            <a:off x="493058" y="406150"/>
            <a:ext cx="8884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Thirdly, For listing on food delivery apps like Zomato/Swiggy I will allocate Rs 15k.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As a starter customers wont be knowing Routine-Café, 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hence I will have to promote my cloud kitchen.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At the end of the day how so ever marketing strategy I apply to get the customers, if the food quality, overall experience of food and service is not good Customer </a:t>
            </a:r>
            <a:r>
              <a:rPr lang="en-IN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Acquistiton</a:t>
            </a: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Cost (CAC) will be there but revenue wont be generated by repeated customer.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Hence, marketing strategy along with overall customer experience is important.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0D680-0DAC-2E9D-001F-DC9C6CF5A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746" y="3147570"/>
            <a:ext cx="5705897" cy="323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567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078F4A-C438-57CB-6C7D-7582148D01CD}"/>
              </a:ext>
            </a:extLst>
          </p:cNvPr>
          <p:cNvSpPr txBox="1"/>
          <p:nvPr/>
        </p:nvSpPr>
        <p:spPr>
          <a:xfrm>
            <a:off x="1102658" y="297352"/>
            <a:ext cx="902745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dirty="0" err="1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Hypergro</a:t>
            </a:r>
            <a:r>
              <a:rPr lang="en-US" sz="2800" b="1" i="0" u="none" strike="noStrike" dirty="0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 mobile application</a:t>
            </a:r>
            <a:br>
              <a:rPr lang="en-US" dirty="0">
                <a:solidFill>
                  <a:srgbClr val="8EF6F1"/>
                </a:solidFill>
              </a:rPr>
            </a:br>
            <a:endParaRPr lang="en-IN" dirty="0">
              <a:solidFill>
                <a:srgbClr val="8EF6F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7C5430-372B-6091-20AA-D4EB9597DC72}"/>
              </a:ext>
            </a:extLst>
          </p:cNvPr>
          <p:cNvSpPr txBox="1"/>
          <p:nvPr/>
        </p:nvSpPr>
        <p:spPr>
          <a:xfrm>
            <a:off x="681319" y="1990165"/>
            <a:ext cx="103721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My understanding of </a:t>
            </a:r>
            <a:r>
              <a:rPr lang="en-IN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Hypergro</a:t>
            </a:r>
            <a:r>
              <a:rPr lang="en-IN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:</a:t>
            </a:r>
          </a:p>
          <a:p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It uses AI with Marketing.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It offers services to other companies to increase their revenue.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It Acquires customer via Customer Generated Content(UGC).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It has 3 sections in its app.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Home Section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AI Tool Section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Community Section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3719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078F4A-C438-57CB-6C7D-7582148D01CD}"/>
              </a:ext>
            </a:extLst>
          </p:cNvPr>
          <p:cNvSpPr txBox="1"/>
          <p:nvPr/>
        </p:nvSpPr>
        <p:spPr>
          <a:xfrm>
            <a:off x="277906" y="546847"/>
            <a:ext cx="118244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i="0" u="none" strike="noStrike" dirty="0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Product tear down of </a:t>
            </a:r>
            <a:r>
              <a:rPr lang="en-US" sz="3800" b="1" i="0" u="none" strike="noStrike" dirty="0" err="1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Hypergro</a:t>
            </a:r>
            <a:r>
              <a:rPr lang="en-US" sz="3800" b="1" i="0" u="none" strike="noStrike" dirty="0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 mobile application</a:t>
            </a:r>
            <a:br>
              <a:rPr lang="en-US" dirty="0">
                <a:solidFill>
                  <a:srgbClr val="8EF6F1"/>
                </a:solidFill>
              </a:rPr>
            </a:br>
            <a:endParaRPr lang="en-IN" dirty="0">
              <a:solidFill>
                <a:srgbClr val="8EF6F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7C5430-372B-6091-20AA-D4EB9597DC72}"/>
              </a:ext>
            </a:extLst>
          </p:cNvPr>
          <p:cNvSpPr txBox="1"/>
          <p:nvPr/>
        </p:nvSpPr>
        <p:spPr>
          <a:xfrm>
            <a:off x="502025" y="2102242"/>
            <a:ext cx="63828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In the Home section of app there are various challenges hoisted where people can participate and win cash prizes and other goodies.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277475-1246-B04A-FEBF-CCF98DC11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2766" y="1515035"/>
            <a:ext cx="2949196" cy="51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073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078F4A-C438-57CB-6C7D-7582148D01CD}"/>
              </a:ext>
            </a:extLst>
          </p:cNvPr>
          <p:cNvSpPr txBox="1"/>
          <p:nvPr/>
        </p:nvSpPr>
        <p:spPr>
          <a:xfrm>
            <a:off x="71717" y="202007"/>
            <a:ext cx="12039601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3900" b="1" i="0" u="none" strike="noStrike" dirty="0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3850" b="1" i="0" u="none" strike="noStrike" dirty="0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Product tear down of </a:t>
            </a:r>
            <a:r>
              <a:rPr lang="en-US" sz="3850" b="1" i="0" u="none" strike="noStrike" dirty="0" err="1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Hypergro</a:t>
            </a:r>
            <a:r>
              <a:rPr lang="en-US" sz="3850" b="1" i="0" u="none" strike="noStrike" dirty="0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 mobile application</a:t>
            </a:r>
            <a:br>
              <a:rPr lang="en-US" dirty="0">
                <a:solidFill>
                  <a:srgbClr val="8EF6F1"/>
                </a:solidFill>
              </a:rPr>
            </a:br>
            <a:endParaRPr lang="en-IN" dirty="0">
              <a:solidFill>
                <a:srgbClr val="8EF6F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7C5430-372B-6091-20AA-D4EB9597DC72}"/>
              </a:ext>
            </a:extLst>
          </p:cNvPr>
          <p:cNvSpPr txBox="1"/>
          <p:nvPr/>
        </p:nvSpPr>
        <p:spPr>
          <a:xfrm>
            <a:off x="367552" y="1664892"/>
            <a:ext cx="81114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On the right if home tab is AI tools which people can incorporate in their videos 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to take the video to next level with minimal effort as AI tools offer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Schedule post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Generate Idea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Generate Options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Generate Hashtags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7B4980-ADD9-B003-70E9-FB07BAD4E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9015" y="932328"/>
            <a:ext cx="2888230" cy="5674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580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078F4A-C438-57CB-6C7D-7582148D01CD}"/>
              </a:ext>
            </a:extLst>
          </p:cNvPr>
          <p:cNvSpPr txBox="1"/>
          <p:nvPr/>
        </p:nvSpPr>
        <p:spPr>
          <a:xfrm>
            <a:off x="116541" y="371146"/>
            <a:ext cx="1178410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i="0" u="none" strike="noStrike" dirty="0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Product tear down of </a:t>
            </a:r>
            <a:r>
              <a:rPr lang="en-US" sz="3800" b="1" i="0" u="none" strike="noStrike" dirty="0" err="1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Hypergro</a:t>
            </a:r>
            <a:r>
              <a:rPr lang="en-US" sz="3800" b="1" i="0" u="none" strike="noStrike" dirty="0">
                <a:solidFill>
                  <a:srgbClr val="8EF6F1"/>
                </a:solidFill>
                <a:effectLst/>
                <a:latin typeface="Arial" panose="020B0604020202020204" pitchFamily="34" charset="0"/>
              </a:rPr>
              <a:t> mobile application</a:t>
            </a:r>
            <a:endParaRPr lang="en-IN" sz="3800" dirty="0">
              <a:solidFill>
                <a:srgbClr val="8EF6F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7C5430-372B-6091-20AA-D4EB9597DC72}"/>
              </a:ext>
            </a:extLst>
          </p:cNvPr>
          <p:cNvSpPr txBox="1"/>
          <p:nvPr/>
        </p:nvSpPr>
        <p:spPr>
          <a:xfrm>
            <a:off x="430307" y="1730188"/>
            <a:ext cx="103721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Hypergro</a:t>
            </a:r>
            <a:r>
              <a:rPr lang="en-IN" sz="2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has a community in app </a:t>
            </a:r>
          </a:p>
          <a:p>
            <a:r>
              <a:rPr lang="en-IN" sz="2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    where one can connect with like minded people and network,</a:t>
            </a:r>
          </a:p>
          <a:p>
            <a:r>
              <a:rPr lang="en-IN" sz="2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    </a:t>
            </a:r>
            <a:r>
              <a:rPr lang="en-IN" sz="2400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learn,support</a:t>
            </a:r>
            <a:r>
              <a:rPr lang="en-IN" sz="2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each other.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3D2BE6-C557-FBCA-082F-BECB140DA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2418" y="1002088"/>
            <a:ext cx="2888230" cy="571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21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5D8888-99D2-E98A-F3A3-B8934C3DFA7F}"/>
              </a:ext>
            </a:extLst>
          </p:cNvPr>
          <p:cNvSpPr txBox="1"/>
          <p:nvPr/>
        </p:nvSpPr>
        <p:spPr>
          <a:xfrm flipH="1">
            <a:off x="3738282" y="2413337"/>
            <a:ext cx="57374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solidFill>
                  <a:srgbClr val="8EF6F1"/>
                </a:solidFill>
                <a:latin typeface="Lucida Calligraphy" panose="03010101010101010101" pitchFamily="66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408229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B13E65-A940-32C5-3ED1-545BE0B0EDBD}"/>
              </a:ext>
            </a:extLst>
          </p:cNvPr>
          <p:cNvSpPr txBox="1"/>
          <p:nvPr/>
        </p:nvSpPr>
        <p:spPr>
          <a:xfrm rot="10800000" flipV="1">
            <a:off x="4506445" y="80682"/>
            <a:ext cx="317910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92D9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Credit Card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C3A1AE-9FEC-6E05-3B2C-E1250DD0091D}"/>
              </a:ext>
            </a:extLst>
          </p:cNvPr>
          <p:cNvSpPr txBox="1"/>
          <p:nvPr/>
        </p:nvSpPr>
        <p:spPr>
          <a:xfrm>
            <a:off x="190500" y="788569"/>
            <a:ext cx="9003927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According to data from various sources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Economics Times,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Data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siksha.com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PR-Newswire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PWC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Money Control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Medium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websites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5% of the Indian Population uses credit card, 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hence there is lot of room for future growth.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source of </a:t>
            </a:r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revenue</a:t>
            </a: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credit card companies are: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processing fee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annual/renewal charges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late fee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hidden charges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interchange fee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foreign transaction charges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card replacement fee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F105349-CBEE-0A43-E082-FD388A36B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9971" y="1320619"/>
            <a:ext cx="2624379" cy="230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043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CC3A1AE-9FEC-6E05-3B2C-E1250DD0091D}"/>
              </a:ext>
            </a:extLst>
          </p:cNvPr>
          <p:cNvSpPr txBox="1"/>
          <p:nvPr/>
        </p:nvSpPr>
        <p:spPr>
          <a:xfrm>
            <a:off x="389964" y="305079"/>
            <a:ext cx="1111455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1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According to RBI data, in April 2023, India had over 8.6 crore credit cards outstanding, a growth of around 15% from 7.5 crore in April 2022.</a:t>
            </a:r>
          </a:p>
          <a:p>
            <a:pPr algn="l"/>
            <a:endParaRPr lang="en-US" i="1" dirty="0">
              <a:solidFill>
                <a:schemeClr val="accent4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1" u="none" strike="noStrike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 the increase in disposable income, more and more people are having credit cards.</a:t>
            </a:r>
          </a:p>
          <a:p>
            <a:pPr algn="l"/>
            <a:endParaRPr lang="en-US" b="0" i="1" u="none" strike="noStrike" dirty="0">
              <a:solidFill>
                <a:schemeClr val="accent4">
                  <a:lumMod val="20000"/>
                  <a:lumOff val="8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GlobalData’s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en-US" b="0" i="0" u="none" strike="noStrike" dirty="0"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Payment Cards Analytics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reveals that card payments value in India registered a strong growth of 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26.7%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 2022, supported by improving economic conditions. </a:t>
            </a:r>
          </a:p>
          <a:p>
            <a:pPr algn="l"/>
            <a:endParaRPr lang="en-US" b="0" i="0" dirty="0">
              <a:solidFill>
                <a:schemeClr val="accent4">
                  <a:lumMod val="20000"/>
                  <a:lumOff val="8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trend is expected to continue in 2023 and India’s card payments market is set to grow at a compound annual growth rate (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CAGR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of 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18.7%</a:t>
            </a:r>
            <a:r>
              <a:rPr lang="en-US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between 2022 and 2026 to reach INR 43.3 trillion ($581.1 billion) in 2026.</a:t>
            </a:r>
            <a:endParaRPr lang="en-US" b="0" i="1" u="none" strike="noStrike" dirty="0">
              <a:solidFill>
                <a:schemeClr val="accent4">
                  <a:lumMod val="20000"/>
                  <a:lumOff val="8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E74F8E-F3AC-2C08-EEC1-C3720BFC6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5848" y="4016188"/>
            <a:ext cx="5570703" cy="253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537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B7AE617-52FE-288B-7BCC-80C07419A87A}"/>
              </a:ext>
            </a:extLst>
          </p:cNvPr>
          <p:cNvSpPr txBox="1"/>
          <p:nvPr/>
        </p:nvSpPr>
        <p:spPr>
          <a:xfrm>
            <a:off x="0" y="170166"/>
            <a:ext cx="95025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i="0" u="none" strike="noStrike" dirty="0">
                <a:solidFill>
                  <a:srgbClr val="92D9EA"/>
                </a:solidFill>
                <a:effectLst/>
                <a:latin typeface="Arial" panose="020B0604020202020204" pitchFamily="34" charset="0"/>
              </a:rPr>
              <a:t>What can disrupt </a:t>
            </a:r>
            <a:r>
              <a:rPr lang="en-US" sz="3600" b="1" dirty="0">
                <a:solidFill>
                  <a:srgbClr val="92D9EA"/>
                </a:solidFill>
                <a:latin typeface="Arial" panose="020B0604020202020204" pitchFamily="34" charset="0"/>
              </a:rPr>
              <a:t>credit card</a:t>
            </a:r>
            <a:r>
              <a:rPr lang="en-US" sz="3600" b="1" i="0" u="none" strike="noStrike" dirty="0">
                <a:solidFill>
                  <a:srgbClr val="92D9EA"/>
                </a:solidFill>
                <a:effectLst/>
                <a:latin typeface="Arial" panose="020B0604020202020204" pitchFamily="34" charset="0"/>
              </a:rPr>
              <a:t> market?</a:t>
            </a:r>
            <a:endParaRPr lang="en-IN" sz="36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F8EFE0-C840-8A64-D08A-515B18E31C6E}"/>
              </a:ext>
            </a:extLst>
          </p:cNvPr>
          <p:cNvSpPr txBox="1"/>
          <p:nvPr/>
        </p:nvSpPr>
        <p:spPr>
          <a:xfrm>
            <a:off x="277906" y="2327648"/>
            <a:ext cx="4867835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Credit Card has threat from:</a:t>
            </a:r>
          </a:p>
          <a:p>
            <a:endParaRPr lang="en-IN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Buy Now Pay Later popularly known as </a:t>
            </a:r>
            <a:r>
              <a:rPr lang="en-IN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BNPL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Peer to Peer </a:t>
            </a:r>
            <a:r>
              <a:rPr lang="en-IN" sz="2000" dirty="0">
                <a:solidFill>
                  <a:srgbClr val="FFFF00"/>
                </a:solidFill>
              </a:rPr>
              <a:t>(P2P) </a:t>
            </a:r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Lending</a:t>
            </a:r>
          </a:p>
          <a:p>
            <a:pPr marL="457200" indent="-457200">
              <a:buFont typeface="+mj-lt"/>
              <a:buAutoNum type="arabicPeriod"/>
            </a:pPr>
            <a:endParaRPr lang="en-IN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3975CB-C93C-2776-47A6-BA9BFB0A8B29}"/>
              </a:ext>
            </a:extLst>
          </p:cNvPr>
          <p:cNvSpPr txBox="1"/>
          <p:nvPr/>
        </p:nvSpPr>
        <p:spPr>
          <a:xfrm>
            <a:off x="277906" y="1117733"/>
            <a:ext cx="720762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Credit card is one of the earliest modes </a:t>
            </a:r>
          </a:p>
          <a:p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of cashless transactions</a:t>
            </a:r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EA0471-FCFB-3CAE-74F3-A2C6727FC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490" y="923928"/>
            <a:ext cx="6135413" cy="28197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B1F12F-906B-0E82-F6CE-00F080AB4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489" y="3844859"/>
            <a:ext cx="6135414" cy="28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38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5F8EFE0-C840-8A64-D08A-515B18E31C6E}"/>
              </a:ext>
            </a:extLst>
          </p:cNvPr>
          <p:cNvSpPr txBox="1"/>
          <p:nvPr/>
        </p:nvSpPr>
        <p:spPr>
          <a:xfrm>
            <a:off x="403410" y="214538"/>
            <a:ext cx="1090108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solidFill>
                  <a:srgbClr val="FFFF00"/>
                </a:solidFill>
              </a:rPr>
              <a:t>Buy Now Pay Later (BNPL)</a:t>
            </a:r>
          </a:p>
          <a:p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For smaller transaction UPI is preferred, for larger transaction Credit card is used</a:t>
            </a:r>
          </a:p>
          <a:p>
            <a:endParaRPr lang="en-IN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r>
              <a:rPr lang="en-US" sz="2000" dirty="0">
                <a:solidFill>
                  <a:schemeClr val="accent4">
                    <a:lumMod val="20000"/>
                    <a:lumOff val="80000"/>
                  </a:schemeClr>
                </a:solidFill>
                <a:latin typeface="Verdana" panose="020B0604030504040204" pitchFamily="34" charset="0"/>
              </a:rPr>
              <a:t>In a short span of time BNPL has captured </a:t>
            </a: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  <a:latin typeface="Verdana" panose="020B0604030504040204" pitchFamily="34" charset="0"/>
              </a:rPr>
              <a:t>3%</a:t>
            </a:r>
            <a:r>
              <a:rPr lang="en-US" sz="2000" dirty="0">
                <a:solidFill>
                  <a:schemeClr val="accent4">
                    <a:lumMod val="20000"/>
                    <a:lumOff val="80000"/>
                  </a:schemeClr>
                </a:solidFill>
                <a:latin typeface="Verdana" panose="020B0604030504040204" pitchFamily="34" charset="0"/>
              </a:rPr>
              <a:t> of India’s online market in online ecommerce market segment.</a:t>
            </a:r>
          </a:p>
          <a:p>
            <a:endParaRPr lang="en-US" sz="2000" dirty="0">
              <a:solidFill>
                <a:schemeClr val="accent4">
                  <a:lumMod val="20000"/>
                  <a:lumOff val="80000"/>
                </a:schemeClr>
              </a:solidFill>
              <a:latin typeface="Verdana" panose="020B0604030504040204" pitchFamily="34" charset="0"/>
            </a:endParaRPr>
          </a:p>
          <a:p>
            <a:r>
              <a:rPr lang="en-US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wC Helvetica Neue"/>
              </a:rPr>
              <a:t>BNPL is becoming a popular mode of short-term financing amongst millennials.</a:t>
            </a:r>
          </a:p>
          <a:p>
            <a:r>
              <a:rPr lang="en-US" sz="2000" dirty="0">
                <a:solidFill>
                  <a:schemeClr val="accent4">
                    <a:lumMod val="20000"/>
                    <a:lumOff val="80000"/>
                  </a:schemeClr>
                </a:solidFill>
                <a:latin typeface="PwC Helvetica Neue"/>
              </a:rPr>
              <a:t>BNPL tap into large customer database without credit history.</a:t>
            </a:r>
          </a:p>
          <a:p>
            <a:endParaRPr lang="en-US" sz="2000" dirty="0">
              <a:solidFill>
                <a:schemeClr val="accent4">
                  <a:lumMod val="20000"/>
                  <a:lumOff val="80000"/>
                </a:schemeClr>
              </a:solidFill>
              <a:latin typeface="PwC Helvetica Neue"/>
            </a:endParaRPr>
          </a:p>
          <a:p>
            <a:r>
              <a:rPr lang="en-US" sz="20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noto sans" panose="020B0502040204020203" pitchFamily="34" charset="0"/>
              </a:rPr>
              <a:t>Due to its hassle-free and flexible microcredit and short-term interest-free payment options, BNPL has become extremely popular among millennials.</a:t>
            </a:r>
            <a:endParaRPr lang="en-IN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3C8B98-F12F-D241-DBAF-F0CAA1DBC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1301" y="3881717"/>
            <a:ext cx="4780723" cy="27617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F85097-7F06-0B80-08FF-939CECBC5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507" y="3920103"/>
            <a:ext cx="4780722" cy="2723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003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B7AE617-52FE-288B-7BCC-80C07419A87A}"/>
              </a:ext>
            </a:extLst>
          </p:cNvPr>
          <p:cNvSpPr txBox="1"/>
          <p:nvPr/>
        </p:nvSpPr>
        <p:spPr>
          <a:xfrm>
            <a:off x="672352" y="217065"/>
            <a:ext cx="52628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i="0" u="none" strike="noStrike" dirty="0">
                <a:solidFill>
                  <a:srgbClr val="92D9EA"/>
                </a:solidFill>
                <a:effectLst/>
                <a:latin typeface="Arial" panose="020B0604020202020204" pitchFamily="34" charset="0"/>
              </a:rPr>
              <a:t>Q1)1.2What can disrupt this market?</a:t>
            </a:r>
            <a:endParaRPr lang="en-IN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F8EFE0-C840-8A64-D08A-515B18E31C6E}"/>
              </a:ext>
            </a:extLst>
          </p:cNvPr>
          <p:cNvSpPr txBox="1"/>
          <p:nvPr/>
        </p:nvSpPr>
        <p:spPr>
          <a:xfrm>
            <a:off x="259976" y="1228725"/>
            <a:ext cx="109010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P2P Lending</a:t>
            </a:r>
          </a:p>
          <a:p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Why P2P?</a:t>
            </a:r>
            <a:b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</a:br>
            <a:endParaRPr lang="en-IN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In P2P Lending, lenders earn a 12-15% interest where as if lenders</a:t>
            </a:r>
          </a:p>
          <a:p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do FD in in bank, lender will get around 7-8%.</a:t>
            </a:r>
          </a:p>
          <a:p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For Borrowers also its easy to take loan through lenders because</a:t>
            </a:r>
          </a:p>
          <a:p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There might be a possibility that Bank would reject its loan</a:t>
            </a:r>
          </a:p>
          <a:p>
            <a:r>
              <a:rPr lang="en-IN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If not found a potential.</a:t>
            </a:r>
          </a:p>
          <a:p>
            <a:endParaRPr lang="en-IN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C55359-3471-34F7-774F-020900DE1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976" y="3998258"/>
            <a:ext cx="7026418" cy="2750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0E46C8-9769-D1F8-D72D-40E170FE4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6394" y="-72343"/>
            <a:ext cx="4833888" cy="393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472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DD3CF5-09F1-4E55-A67C-01EFD6D73DA2}"/>
              </a:ext>
            </a:extLst>
          </p:cNvPr>
          <p:cNvSpPr txBox="1"/>
          <p:nvPr/>
        </p:nvSpPr>
        <p:spPr>
          <a:xfrm>
            <a:off x="609600" y="546847"/>
            <a:ext cx="10569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BCFCFC"/>
                </a:solidFill>
                <a:effectLst/>
                <a:latin typeface="Söhne"/>
              </a:rPr>
              <a:t>Let’s say </a:t>
            </a:r>
            <a:r>
              <a:rPr lang="en-US" dirty="0">
                <a:solidFill>
                  <a:srgbClr val="BCFCFC"/>
                </a:solidFill>
                <a:latin typeface="Söhne"/>
              </a:rPr>
              <a:t>I</a:t>
            </a:r>
            <a:r>
              <a:rPr lang="en-US" b="0" i="0" dirty="0">
                <a:solidFill>
                  <a:srgbClr val="BCFCFC"/>
                </a:solidFill>
                <a:effectLst/>
                <a:latin typeface="Söhne"/>
              </a:rPr>
              <a:t> own a Cloud kitchen (make up a hypothetical brand around it) </a:t>
            </a:r>
          </a:p>
          <a:p>
            <a:r>
              <a:rPr lang="en-US" b="0" i="0" dirty="0">
                <a:solidFill>
                  <a:srgbClr val="BCFCFC"/>
                </a:solidFill>
                <a:effectLst/>
                <a:latin typeface="Söhne"/>
              </a:rPr>
              <a:t>create a marketing plan around it with a budget of Rs 50 thousand</a:t>
            </a:r>
            <a:endParaRPr lang="en-IN" dirty="0">
              <a:solidFill>
                <a:srgbClr val="BCFCFC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77C5F0-DB51-07A0-4112-65246909FE4D}"/>
              </a:ext>
            </a:extLst>
          </p:cNvPr>
          <p:cNvSpPr txBox="1"/>
          <p:nvPr/>
        </p:nvSpPr>
        <p:spPr>
          <a:xfrm>
            <a:off x="726139" y="3718679"/>
            <a:ext cx="81040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Assuming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For a Cloud Kitchen,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 am taking an example of fast-food 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 named the cloud-kitchen as Routine-Cafe.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My cloud kitchen is located in HSR Layout, Bengaluru.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Routine-Cafe is listed on all the food delivery app.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B3378D-F3B4-6697-2A0D-BF14B4BEC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39" y="1234155"/>
            <a:ext cx="7239627" cy="241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22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715A12-2A99-EB15-8B23-A78D90922994}"/>
              </a:ext>
            </a:extLst>
          </p:cNvPr>
          <p:cNvSpPr txBox="1"/>
          <p:nvPr/>
        </p:nvSpPr>
        <p:spPr>
          <a:xfrm>
            <a:off x="266459" y="2506135"/>
            <a:ext cx="1008529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Now, I have a budget constraint of INR 50k to spend on 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Marketing which will increase my sales.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My Marketing Strategy: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Firstly, I would like to keep cloud kitchen ambience a 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decent one. 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For this I allocate Rs 10k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Reason: </a:t>
            </a:r>
            <a:r>
              <a:rPr lang="en-IN" dirty="0">
                <a:solidFill>
                  <a:srgbClr val="FFFF00"/>
                </a:solidFill>
              </a:rPr>
              <a:t>HSR Layout </a:t>
            </a:r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is a startup hub, having a good 23-33 age bracket population.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These people can occasionally come to Routine-Cafe and have basic tea/coffee &amp; snacks.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Crowd will gather More Crowd.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C8063B-3B17-EF00-B406-F1C85657483F}"/>
              </a:ext>
            </a:extLst>
          </p:cNvPr>
          <p:cNvSpPr txBox="1"/>
          <p:nvPr/>
        </p:nvSpPr>
        <p:spPr>
          <a:xfrm>
            <a:off x="394446" y="750879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Word of Mouth has always been the best marketing strategy since time immemorial but to reach a wider audience in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a short span of time marketing strategy is required.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9CA52-593D-88B9-589D-0B8FE427F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895" y="196880"/>
            <a:ext cx="4755292" cy="387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71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715A12-2A99-EB15-8B23-A78D90922994}"/>
              </a:ext>
            </a:extLst>
          </p:cNvPr>
          <p:cNvSpPr txBox="1"/>
          <p:nvPr/>
        </p:nvSpPr>
        <p:spPr>
          <a:xfrm>
            <a:off x="277905" y="519952"/>
            <a:ext cx="1008529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Secondly, I will spend money on Social Media Marketing.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My Budget Allocation would be Rs 15k for Social Media Marketing.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 would choose Instagram to promote Routine-Café.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Why Instagram?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A good number of youth uses Instagram.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Reels trend on Instagram.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Hence, I would like to routinely post reels of different food.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Now-a-days customers care a lot about hygiene. Customers are willing 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to pay premium if they will get hygienic food.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Hence, I would share kitchen videos then that </a:t>
            </a:r>
          </a:p>
          <a:p>
            <a:r>
              <a:rPr lang="en-IN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will create an positive impact.</a:t>
            </a:r>
          </a:p>
          <a:p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13CE79-FDDB-AC5C-87B5-38463BA1F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381" y="4270924"/>
            <a:ext cx="2095682" cy="19737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4EE0F6-B601-246D-30BB-D2AF2203F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082" y="1048841"/>
            <a:ext cx="4651927" cy="315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880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2368</TotalTime>
  <Words>969</Words>
  <Application>Microsoft Office PowerPoint</Application>
  <PresentationFormat>Widescreen</PresentationFormat>
  <Paragraphs>138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Calibri</vt:lpstr>
      <vt:lpstr>Calibri Light</vt:lpstr>
      <vt:lpstr>Lucida Calligraphy</vt:lpstr>
      <vt:lpstr>noto sans</vt:lpstr>
      <vt:lpstr>PwC Helvetica Neue</vt:lpstr>
      <vt:lpstr>Söhne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Sumidha Kumari Prasad</dc:creator>
  <cp:lastModifiedBy>Sumidha Kumari Prasad</cp:lastModifiedBy>
  <cp:revision>8</cp:revision>
  <dcterms:created xsi:type="dcterms:W3CDTF">2023-12-15T09:33:22Z</dcterms:created>
  <dcterms:modified xsi:type="dcterms:W3CDTF">2024-02-24T03:48:57Z</dcterms:modified>
</cp:coreProperties>
</file>

<file path=docProps/thumbnail.jpeg>
</file>